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Open Sans Bold" panose="020B0806030504020204" pitchFamily="34" charset="0"/>
      <p:regular r:id="rId13"/>
      <p:bold r:id="rId14"/>
    </p:embeddedFont>
    <p:embeddedFont>
      <p:font typeface="Poppins" pitchFamily="2" charset="77"/>
      <p:regular r:id="rId15"/>
      <p:bold r:id="rId16"/>
      <p:italic r:id="rId17"/>
      <p:boldItalic r:id="rId18"/>
    </p:embeddedFont>
    <p:embeddedFont>
      <p:font typeface="Poppins Bold" pitchFamily="2" charset="7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10" autoAdjust="0"/>
  </p:normalViewPr>
  <p:slideViewPr>
    <p:cSldViewPr>
      <p:cViewPr varScale="1">
        <p:scale>
          <a:sx n="59" d="100"/>
          <a:sy n="59" d="100"/>
        </p:scale>
        <p:origin x="248" y="7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6.svg"/><Relationship Id="rId7" Type="http://schemas.openxmlformats.org/officeDocument/2006/relationships/image" Target="../media/image1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0.svg"/><Relationship Id="rId5" Type="http://schemas.openxmlformats.org/officeDocument/2006/relationships/image" Target="../media/image38.svg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27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3.svg"/><Relationship Id="rId5" Type="http://schemas.openxmlformats.org/officeDocument/2006/relationships/image" Target="../media/image4.sv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7883">
            <a:off x="13406353" y="1845136"/>
            <a:ext cx="5720858" cy="5720858"/>
            <a:chOff x="0" y="0"/>
            <a:chExt cx="4064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8CA8"/>
            </a:solidFill>
          </p:spPr>
          <p:txBody>
            <a:bodyPr/>
            <a:lstStyle/>
            <a:p>
              <a:endParaRPr lang="pt-LU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57150"/>
              <a:ext cx="152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0709334">
            <a:off x="12173884" y="995523"/>
            <a:ext cx="4094699" cy="4094699"/>
            <a:chOff x="0" y="0"/>
            <a:chExt cx="4064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8CA8"/>
            </a:solidFill>
          </p:spPr>
          <p:txBody>
            <a:bodyPr/>
            <a:lstStyle/>
            <a:p>
              <a:endParaRPr lang="pt-LU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7800" y="-57150"/>
              <a:ext cx="152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32997" y="-605520"/>
            <a:ext cx="5382556" cy="53825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209550" cap="sq">
              <a:solidFill>
                <a:srgbClr val="548CA8"/>
              </a:solidFill>
              <a:prstDash val="solid"/>
              <a:miter/>
            </a:ln>
          </p:spPr>
          <p:txBody>
            <a:bodyPr/>
            <a:lstStyle/>
            <a:p>
              <a:endParaRPr lang="pt-LU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529956" y="3380444"/>
            <a:ext cx="5382556" cy="53825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209550" cap="sq">
              <a:solidFill>
                <a:srgbClr val="548CA8"/>
              </a:solidFill>
              <a:prstDash val="solid"/>
              <a:miter/>
            </a:ln>
          </p:spPr>
          <p:txBody>
            <a:bodyPr/>
            <a:lstStyle/>
            <a:p>
              <a:endParaRPr lang="pt-LU"/>
            </a:p>
          </p:txBody>
        </p:sp>
      </p:grpSp>
      <p:sp>
        <p:nvSpPr>
          <p:cNvPr id="12" name="Freeform 12"/>
          <p:cNvSpPr/>
          <p:nvPr/>
        </p:nvSpPr>
        <p:spPr>
          <a:xfrm rot="5473912">
            <a:off x="-88989" y="-355270"/>
            <a:ext cx="2595032" cy="2595032"/>
          </a:xfrm>
          <a:custGeom>
            <a:avLst/>
            <a:gdLst/>
            <a:ahLst/>
            <a:cxnLst/>
            <a:rect l="l" t="t" r="r" b="b"/>
            <a:pathLst>
              <a:path w="2595032" h="2595032">
                <a:moveTo>
                  <a:pt x="0" y="0"/>
                </a:moveTo>
                <a:lnTo>
                  <a:pt x="2595032" y="0"/>
                </a:lnTo>
                <a:lnTo>
                  <a:pt x="2595032" y="2595032"/>
                </a:lnTo>
                <a:lnTo>
                  <a:pt x="0" y="2595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13" name="Freeform 13"/>
          <p:cNvSpPr/>
          <p:nvPr/>
        </p:nvSpPr>
        <p:spPr>
          <a:xfrm rot="5479675" flipH="1">
            <a:off x="-268816" y="7818037"/>
            <a:ext cx="2595032" cy="2595032"/>
          </a:xfrm>
          <a:custGeom>
            <a:avLst/>
            <a:gdLst/>
            <a:ahLst/>
            <a:cxnLst/>
            <a:rect l="l" t="t" r="r" b="b"/>
            <a:pathLst>
              <a:path w="2595032" h="2595032">
                <a:moveTo>
                  <a:pt x="2595032" y="0"/>
                </a:moveTo>
                <a:lnTo>
                  <a:pt x="0" y="0"/>
                </a:lnTo>
                <a:lnTo>
                  <a:pt x="0" y="2595031"/>
                </a:lnTo>
                <a:lnTo>
                  <a:pt x="2595032" y="2595031"/>
                </a:lnTo>
                <a:lnTo>
                  <a:pt x="259503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14" name="Freeform 14"/>
          <p:cNvSpPr/>
          <p:nvPr/>
        </p:nvSpPr>
        <p:spPr>
          <a:xfrm flipH="1">
            <a:off x="15840302" y="7806408"/>
            <a:ext cx="2595032" cy="2595032"/>
          </a:xfrm>
          <a:custGeom>
            <a:avLst/>
            <a:gdLst/>
            <a:ahLst/>
            <a:cxnLst/>
            <a:rect l="l" t="t" r="r" b="b"/>
            <a:pathLst>
              <a:path w="2595032" h="2595032">
                <a:moveTo>
                  <a:pt x="2595032" y="0"/>
                </a:moveTo>
                <a:lnTo>
                  <a:pt x="0" y="0"/>
                </a:lnTo>
                <a:lnTo>
                  <a:pt x="0" y="2595032"/>
                </a:lnTo>
                <a:lnTo>
                  <a:pt x="2595032" y="2595032"/>
                </a:lnTo>
                <a:lnTo>
                  <a:pt x="259503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15" name="Freeform 15"/>
          <p:cNvSpPr/>
          <p:nvPr/>
        </p:nvSpPr>
        <p:spPr>
          <a:xfrm>
            <a:off x="260953" y="299205"/>
            <a:ext cx="7391278" cy="1286080"/>
          </a:xfrm>
          <a:custGeom>
            <a:avLst/>
            <a:gdLst/>
            <a:ahLst/>
            <a:cxnLst/>
            <a:rect l="l" t="t" r="r" b="b"/>
            <a:pathLst>
              <a:path w="7391278" h="1286080">
                <a:moveTo>
                  <a:pt x="0" y="0"/>
                </a:moveTo>
                <a:lnTo>
                  <a:pt x="7391278" y="0"/>
                </a:lnTo>
                <a:lnTo>
                  <a:pt x="7391278" y="1286081"/>
                </a:lnTo>
                <a:lnTo>
                  <a:pt x="0" y="1286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3014"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16" name="TextBox 16"/>
          <p:cNvSpPr txBox="1"/>
          <p:nvPr/>
        </p:nvSpPr>
        <p:spPr>
          <a:xfrm>
            <a:off x="260953" y="4738293"/>
            <a:ext cx="9209666" cy="2916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73"/>
              </a:lnSpc>
            </a:pPr>
            <a:r>
              <a:rPr lang="en-US" sz="9799" b="1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ANALYSE DES ACTIONS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793842" y="0"/>
            <a:ext cx="5382556" cy="538255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 w="209550" cap="sq">
              <a:solidFill>
                <a:srgbClr val="548CA8"/>
              </a:solidFill>
              <a:prstDash val="solid"/>
              <a:miter/>
            </a:ln>
          </p:spPr>
          <p:txBody>
            <a:bodyPr/>
            <a:lstStyle/>
            <a:p>
              <a:endParaRPr lang="pt-LU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814021" y="9172575"/>
            <a:ext cx="8724755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spc="24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Nicole Pereira - Rafaela Vieira </a:t>
            </a:r>
          </a:p>
          <a:p>
            <a:pPr algn="ctr">
              <a:lnSpc>
                <a:spcPts val="4200"/>
              </a:lnSpc>
            </a:pPr>
            <a:r>
              <a:rPr lang="en-US" sz="3000" b="1" spc="24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M2 Finance Internationale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58087" y="4836819"/>
            <a:ext cx="9694024" cy="597837"/>
            <a:chOff x="0" y="0"/>
            <a:chExt cx="2553159" cy="157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159" cy="157455"/>
            </a:xfrm>
            <a:custGeom>
              <a:avLst/>
              <a:gdLst/>
              <a:ahLst/>
              <a:cxnLst/>
              <a:rect l="l" t="t" r="r" b="b"/>
              <a:pathLst>
                <a:path w="2553159" h="157455">
                  <a:moveTo>
                    <a:pt x="40730" y="0"/>
                  </a:moveTo>
                  <a:lnTo>
                    <a:pt x="2512429" y="0"/>
                  </a:lnTo>
                  <a:cubicBezTo>
                    <a:pt x="2534923" y="0"/>
                    <a:pt x="2553159" y="18235"/>
                    <a:pt x="2553159" y="40730"/>
                  </a:cubicBezTo>
                  <a:lnTo>
                    <a:pt x="2553159" y="116725"/>
                  </a:lnTo>
                  <a:cubicBezTo>
                    <a:pt x="2553159" y="127527"/>
                    <a:pt x="2548867" y="137887"/>
                    <a:pt x="2541229" y="145525"/>
                  </a:cubicBezTo>
                  <a:cubicBezTo>
                    <a:pt x="2533591" y="153164"/>
                    <a:pt x="2523231" y="157455"/>
                    <a:pt x="2512429" y="157455"/>
                  </a:cubicBezTo>
                  <a:lnTo>
                    <a:pt x="40730" y="157455"/>
                  </a:lnTo>
                  <a:cubicBezTo>
                    <a:pt x="18235" y="157455"/>
                    <a:pt x="0" y="139220"/>
                    <a:pt x="0" y="116725"/>
                  </a:cubicBezTo>
                  <a:lnTo>
                    <a:pt x="0" y="40730"/>
                  </a:lnTo>
                  <a:cubicBezTo>
                    <a:pt x="0" y="29928"/>
                    <a:pt x="4291" y="19568"/>
                    <a:pt x="11930" y="11930"/>
                  </a:cubicBezTo>
                  <a:cubicBezTo>
                    <a:pt x="19568" y="4291"/>
                    <a:pt x="29928" y="0"/>
                    <a:pt x="40730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pt-LU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553159" cy="214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58087" y="5622480"/>
            <a:ext cx="9694024" cy="597837"/>
            <a:chOff x="0" y="0"/>
            <a:chExt cx="2553159" cy="1574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53159" cy="157455"/>
            </a:xfrm>
            <a:custGeom>
              <a:avLst/>
              <a:gdLst/>
              <a:ahLst/>
              <a:cxnLst/>
              <a:rect l="l" t="t" r="r" b="b"/>
              <a:pathLst>
                <a:path w="2553159" h="157455">
                  <a:moveTo>
                    <a:pt x="40730" y="0"/>
                  </a:moveTo>
                  <a:lnTo>
                    <a:pt x="2512429" y="0"/>
                  </a:lnTo>
                  <a:cubicBezTo>
                    <a:pt x="2534923" y="0"/>
                    <a:pt x="2553159" y="18235"/>
                    <a:pt x="2553159" y="40730"/>
                  </a:cubicBezTo>
                  <a:lnTo>
                    <a:pt x="2553159" y="116725"/>
                  </a:lnTo>
                  <a:cubicBezTo>
                    <a:pt x="2553159" y="127527"/>
                    <a:pt x="2548867" y="137887"/>
                    <a:pt x="2541229" y="145525"/>
                  </a:cubicBezTo>
                  <a:cubicBezTo>
                    <a:pt x="2533591" y="153164"/>
                    <a:pt x="2523231" y="157455"/>
                    <a:pt x="2512429" y="157455"/>
                  </a:cubicBezTo>
                  <a:lnTo>
                    <a:pt x="40730" y="157455"/>
                  </a:lnTo>
                  <a:cubicBezTo>
                    <a:pt x="18235" y="157455"/>
                    <a:pt x="0" y="139220"/>
                    <a:pt x="0" y="116725"/>
                  </a:cubicBezTo>
                  <a:lnTo>
                    <a:pt x="0" y="40730"/>
                  </a:lnTo>
                  <a:cubicBezTo>
                    <a:pt x="0" y="29928"/>
                    <a:pt x="4291" y="19568"/>
                    <a:pt x="11930" y="11930"/>
                  </a:cubicBezTo>
                  <a:cubicBezTo>
                    <a:pt x="19568" y="4291"/>
                    <a:pt x="29928" y="0"/>
                    <a:pt x="4073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LU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553159" cy="214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58087" y="6408142"/>
            <a:ext cx="9694024" cy="597837"/>
            <a:chOff x="0" y="0"/>
            <a:chExt cx="2553159" cy="1574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53159" cy="157455"/>
            </a:xfrm>
            <a:custGeom>
              <a:avLst/>
              <a:gdLst/>
              <a:ahLst/>
              <a:cxnLst/>
              <a:rect l="l" t="t" r="r" b="b"/>
              <a:pathLst>
                <a:path w="2553159" h="157455">
                  <a:moveTo>
                    <a:pt x="40730" y="0"/>
                  </a:moveTo>
                  <a:lnTo>
                    <a:pt x="2512429" y="0"/>
                  </a:lnTo>
                  <a:cubicBezTo>
                    <a:pt x="2534923" y="0"/>
                    <a:pt x="2553159" y="18235"/>
                    <a:pt x="2553159" y="40730"/>
                  </a:cubicBezTo>
                  <a:lnTo>
                    <a:pt x="2553159" y="116725"/>
                  </a:lnTo>
                  <a:cubicBezTo>
                    <a:pt x="2553159" y="127527"/>
                    <a:pt x="2548867" y="137887"/>
                    <a:pt x="2541229" y="145525"/>
                  </a:cubicBezTo>
                  <a:cubicBezTo>
                    <a:pt x="2533591" y="153164"/>
                    <a:pt x="2523231" y="157455"/>
                    <a:pt x="2512429" y="157455"/>
                  </a:cubicBezTo>
                  <a:lnTo>
                    <a:pt x="40730" y="157455"/>
                  </a:lnTo>
                  <a:cubicBezTo>
                    <a:pt x="18235" y="157455"/>
                    <a:pt x="0" y="139220"/>
                    <a:pt x="0" y="116725"/>
                  </a:cubicBezTo>
                  <a:lnTo>
                    <a:pt x="0" y="40730"/>
                  </a:lnTo>
                  <a:cubicBezTo>
                    <a:pt x="0" y="29928"/>
                    <a:pt x="4291" y="19568"/>
                    <a:pt x="11930" y="11930"/>
                  </a:cubicBezTo>
                  <a:cubicBezTo>
                    <a:pt x="19568" y="4291"/>
                    <a:pt x="29928" y="0"/>
                    <a:pt x="40730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pt-LU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553159" cy="214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268608" y="5331899"/>
            <a:ext cx="4603972" cy="4114800"/>
          </a:xfrm>
          <a:custGeom>
            <a:avLst/>
            <a:gdLst/>
            <a:ahLst/>
            <a:cxnLst/>
            <a:rect l="l" t="t" r="r" b="b"/>
            <a:pathLst>
              <a:path w="4603972" h="4114800">
                <a:moveTo>
                  <a:pt x="0" y="0"/>
                </a:moveTo>
                <a:lnTo>
                  <a:pt x="4603972" y="0"/>
                </a:lnTo>
                <a:lnTo>
                  <a:pt x="46039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12" name="Freeform 12"/>
          <p:cNvSpPr/>
          <p:nvPr/>
        </p:nvSpPr>
        <p:spPr>
          <a:xfrm>
            <a:off x="565584" y="1359230"/>
            <a:ext cx="2971505" cy="3091293"/>
          </a:xfrm>
          <a:custGeom>
            <a:avLst/>
            <a:gdLst/>
            <a:ahLst/>
            <a:cxnLst/>
            <a:rect l="l" t="t" r="r" b="b"/>
            <a:pathLst>
              <a:path w="2971505" h="3091293">
                <a:moveTo>
                  <a:pt x="0" y="0"/>
                </a:moveTo>
                <a:lnTo>
                  <a:pt x="2971505" y="0"/>
                </a:lnTo>
                <a:lnTo>
                  <a:pt x="2971505" y="3091293"/>
                </a:lnTo>
                <a:lnTo>
                  <a:pt x="0" y="3091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13" name="TextBox 13"/>
          <p:cNvSpPr txBox="1"/>
          <p:nvPr/>
        </p:nvSpPr>
        <p:spPr>
          <a:xfrm>
            <a:off x="1381026" y="393065"/>
            <a:ext cx="15525948" cy="2385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sz="8000" b="1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 &amp; RECOMMENDATIONS</a:t>
            </a:r>
          </a:p>
        </p:txBody>
      </p:sp>
      <p:sp>
        <p:nvSpPr>
          <p:cNvPr id="14" name="Freeform 14"/>
          <p:cNvSpPr/>
          <p:nvPr/>
        </p:nvSpPr>
        <p:spPr>
          <a:xfrm rot="-5400000" flipH="1">
            <a:off x="14621799" y="-263150"/>
            <a:ext cx="3881568" cy="3881568"/>
          </a:xfrm>
          <a:custGeom>
            <a:avLst/>
            <a:gdLst/>
            <a:ahLst/>
            <a:cxnLst/>
            <a:rect l="l" t="t" r="r" b="b"/>
            <a:pathLst>
              <a:path w="3881568" h="3881568">
                <a:moveTo>
                  <a:pt x="3881569" y="0"/>
                </a:moveTo>
                <a:lnTo>
                  <a:pt x="0" y="0"/>
                </a:lnTo>
                <a:lnTo>
                  <a:pt x="0" y="3881568"/>
                </a:lnTo>
                <a:lnTo>
                  <a:pt x="3881569" y="3881568"/>
                </a:lnTo>
                <a:lnTo>
                  <a:pt x="388156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15" name="Freeform 15"/>
          <p:cNvSpPr/>
          <p:nvPr/>
        </p:nvSpPr>
        <p:spPr>
          <a:xfrm>
            <a:off x="-517095" y="7922023"/>
            <a:ext cx="3091590" cy="3091590"/>
          </a:xfrm>
          <a:custGeom>
            <a:avLst/>
            <a:gdLst/>
            <a:ahLst/>
            <a:cxnLst/>
            <a:rect l="l" t="t" r="r" b="b"/>
            <a:pathLst>
              <a:path w="3091590" h="3091590">
                <a:moveTo>
                  <a:pt x="0" y="0"/>
                </a:moveTo>
                <a:lnTo>
                  <a:pt x="3091590" y="0"/>
                </a:lnTo>
                <a:lnTo>
                  <a:pt x="3091590" y="3091590"/>
                </a:lnTo>
                <a:lnTo>
                  <a:pt x="0" y="30915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grpSp>
        <p:nvGrpSpPr>
          <p:cNvPr id="16" name="Group 16"/>
          <p:cNvGrpSpPr/>
          <p:nvPr/>
        </p:nvGrpSpPr>
        <p:grpSpPr>
          <a:xfrm>
            <a:off x="3537089" y="4836819"/>
            <a:ext cx="9515023" cy="2169160"/>
            <a:chOff x="0" y="0"/>
            <a:chExt cx="12686697" cy="2892213"/>
          </a:xfrm>
        </p:grpSpPr>
        <p:sp>
          <p:nvSpPr>
            <p:cNvPr id="17" name="Freeform 17"/>
            <p:cNvSpPr/>
            <p:nvPr/>
          </p:nvSpPr>
          <p:spPr>
            <a:xfrm>
              <a:off x="0" y="160429"/>
              <a:ext cx="461652" cy="469875"/>
            </a:xfrm>
            <a:custGeom>
              <a:avLst/>
              <a:gdLst/>
              <a:ahLst/>
              <a:cxnLst/>
              <a:rect l="l" t="t" r="r" b="b"/>
              <a:pathLst>
                <a:path w="461652" h="469875">
                  <a:moveTo>
                    <a:pt x="0" y="0"/>
                  </a:moveTo>
                  <a:lnTo>
                    <a:pt x="461652" y="0"/>
                  </a:lnTo>
                  <a:lnTo>
                    <a:pt x="461652" y="469875"/>
                  </a:lnTo>
                  <a:lnTo>
                    <a:pt x="0" y="469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LU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28352" y="-19050"/>
              <a:ext cx="8845383" cy="29112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519"/>
                </a:lnSpc>
              </a:pPr>
              <a:r>
                <a:rPr lang="en-US" sz="3999" b="1">
                  <a:solidFill>
                    <a:srgbClr val="04060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Investisseur dynamique</a:t>
              </a:r>
              <a:r>
                <a:rPr lang="en-US" sz="3999" b="1">
                  <a:solidFill>
                    <a:srgbClr val="FF313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</a:p>
            <a:p>
              <a:pPr algn="just">
                <a:lnSpc>
                  <a:spcPts val="1695"/>
                </a:lnSpc>
              </a:pPr>
              <a:endParaRPr lang="en-US" sz="3999" b="1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  <a:p>
              <a:pPr algn="just">
                <a:lnSpc>
                  <a:spcPts val="4519"/>
                </a:lnSpc>
              </a:pPr>
              <a:r>
                <a:rPr lang="en-US" sz="3999" b="1">
                  <a:solidFill>
                    <a:srgbClr val="04060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Investisseur modéré       </a:t>
              </a:r>
            </a:p>
            <a:p>
              <a:pPr algn="just">
                <a:lnSpc>
                  <a:spcPts val="1695"/>
                </a:lnSpc>
              </a:pPr>
              <a:endParaRPr lang="en-US" sz="3999" b="1">
                <a:solidFill>
                  <a:srgbClr val="040606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  <a:p>
              <a:pPr algn="just">
                <a:lnSpc>
                  <a:spcPts val="4519"/>
                </a:lnSpc>
              </a:pPr>
              <a:r>
                <a:rPr lang="en-US" sz="3999" b="1">
                  <a:solidFill>
                    <a:srgbClr val="04060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Investisseur prudent         </a:t>
              </a:r>
              <a:r>
                <a:rPr lang="en-US" sz="3999" b="1">
                  <a:solidFill>
                    <a:srgbClr val="1B75B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9390504" y="19050"/>
              <a:ext cx="3296193" cy="287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19"/>
                </a:lnSpc>
              </a:pPr>
              <a:r>
                <a:rPr lang="en-US" sz="3999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: </a:t>
              </a:r>
              <a:r>
                <a:rPr lang="en-US" sz="3999" b="1">
                  <a:solidFill>
                    <a:srgbClr val="FF313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Netflix</a:t>
              </a:r>
            </a:p>
            <a:p>
              <a:pPr algn="l">
                <a:lnSpc>
                  <a:spcPts val="1695"/>
                </a:lnSpc>
              </a:pPr>
              <a:endParaRPr lang="en-US" sz="3999" b="1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  <a:p>
              <a:pPr algn="l">
                <a:lnSpc>
                  <a:spcPts val="4519"/>
                </a:lnSpc>
              </a:pPr>
              <a:r>
                <a:rPr lang="en-US" sz="3999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: </a:t>
              </a:r>
              <a:r>
                <a:rPr lang="en-US" sz="3999" b="1">
                  <a:solidFill>
                    <a:srgbClr val="F2951E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Amazon</a:t>
              </a:r>
            </a:p>
            <a:p>
              <a:pPr algn="l">
                <a:lnSpc>
                  <a:spcPts val="1695"/>
                </a:lnSpc>
              </a:pPr>
              <a:endParaRPr lang="en-US" sz="3999" b="1">
                <a:solidFill>
                  <a:srgbClr val="F2951E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  <a:p>
              <a:pPr algn="l">
                <a:lnSpc>
                  <a:spcPts val="4519"/>
                </a:lnSpc>
              </a:pPr>
              <a:r>
                <a:rPr lang="en-US" sz="3999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: </a:t>
              </a:r>
              <a:r>
                <a:rPr lang="en-US" sz="3999" b="1">
                  <a:solidFill>
                    <a:srgbClr val="1B75BC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Disney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1211169"/>
              <a:ext cx="461652" cy="469875"/>
            </a:xfrm>
            <a:custGeom>
              <a:avLst/>
              <a:gdLst/>
              <a:ahLst/>
              <a:cxnLst/>
              <a:rect l="l" t="t" r="r" b="b"/>
              <a:pathLst>
                <a:path w="461652" h="469875">
                  <a:moveTo>
                    <a:pt x="0" y="0"/>
                  </a:moveTo>
                  <a:lnTo>
                    <a:pt x="461652" y="0"/>
                  </a:lnTo>
                  <a:lnTo>
                    <a:pt x="461652" y="469875"/>
                  </a:lnTo>
                  <a:lnTo>
                    <a:pt x="0" y="469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LU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2265244"/>
              <a:ext cx="461652" cy="469875"/>
            </a:xfrm>
            <a:custGeom>
              <a:avLst/>
              <a:gdLst/>
              <a:ahLst/>
              <a:cxnLst/>
              <a:rect l="l" t="t" r="r" b="b"/>
              <a:pathLst>
                <a:path w="461652" h="469875">
                  <a:moveTo>
                    <a:pt x="0" y="0"/>
                  </a:moveTo>
                  <a:lnTo>
                    <a:pt x="461652" y="0"/>
                  </a:lnTo>
                  <a:lnTo>
                    <a:pt x="461652" y="469875"/>
                  </a:lnTo>
                  <a:lnTo>
                    <a:pt x="0" y="469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LU"/>
            </a:p>
          </p:txBody>
        </p:sp>
      </p:grp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47625" y="-47625"/>
            <a:ext cx="3881568" cy="3881568"/>
          </a:xfrm>
          <a:custGeom>
            <a:avLst/>
            <a:gdLst/>
            <a:ahLst/>
            <a:cxnLst/>
            <a:rect l="l" t="t" r="r" b="b"/>
            <a:pathLst>
              <a:path w="3881568" h="3881568">
                <a:moveTo>
                  <a:pt x="0" y="0"/>
                </a:moveTo>
                <a:lnTo>
                  <a:pt x="3881568" y="0"/>
                </a:lnTo>
                <a:lnTo>
                  <a:pt x="3881568" y="3881568"/>
                </a:lnTo>
                <a:lnTo>
                  <a:pt x="0" y="3881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3" name="Freeform 3"/>
          <p:cNvSpPr/>
          <p:nvPr/>
        </p:nvSpPr>
        <p:spPr>
          <a:xfrm rot="-5400000" flipH="1">
            <a:off x="14621799" y="-263150"/>
            <a:ext cx="3881568" cy="3881568"/>
          </a:xfrm>
          <a:custGeom>
            <a:avLst/>
            <a:gdLst/>
            <a:ahLst/>
            <a:cxnLst/>
            <a:rect l="l" t="t" r="r" b="b"/>
            <a:pathLst>
              <a:path w="3881568" h="3881568">
                <a:moveTo>
                  <a:pt x="3881569" y="0"/>
                </a:moveTo>
                <a:lnTo>
                  <a:pt x="0" y="0"/>
                </a:lnTo>
                <a:lnTo>
                  <a:pt x="0" y="3881568"/>
                </a:lnTo>
                <a:lnTo>
                  <a:pt x="3881569" y="3881568"/>
                </a:lnTo>
                <a:lnTo>
                  <a:pt x="38815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4" name="Freeform 4"/>
          <p:cNvSpPr/>
          <p:nvPr/>
        </p:nvSpPr>
        <p:spPr>
          <a:xfrm>
            <a:off x="260953" y="299205"/>
            <a:ext cx="7391278" cy="1286080"/>
          </a:xfrm>
          <a:custGeom>
            <a:avLst/>
            <a:gdLst/>
            <a:ahLst/>
            <a:cxnLst/>
            <a:rect l="l" t="t" r="r" b="b"/>
            <a:pathLst>
              <a:path w="7391278" h="1286080">
                <a:moveTo>
                  <a:pt x="0" y="0"/>
                </a:moveTo>
                <a:lnTo>
                  <a:pt x="7391278" y="0"/>
                </a:lnTo>
                <a:lnTo>
                  <a:pt x="7391278" y="1286081"/>
                </a:lnTo>
                <a:lnTo>
                  <a:pt x="0" y="1286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014"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5" name="Freeform 5"/>
          <p:cNvSpPr/>
          <p:nvPr/>
        </p:nvSpPr>
        <p:spPr>
          <a:xfrm>
            <a:off x="1254473" y="5159823"/>
            <a:ext cx="3842882" cy="4114800"/>
          </a:xfrm>
          <a:custGeom>
            <a:avLst/>
            <a:gdLst/>
            <a:ahLst/>
            <a:cxnLst/>
            <a:rect l="l" t="t" r="r" b="b"/>
            <a:pathLst>
              <a:path w="3842882" h="4114800">
                <a:moveTo>
                  <a:pt x="0" y="0"/>
                </a:moveTo>
                <a:lnTo>
                  <a:pt x="3842882" y="0"/>
                </a:lnTo>
                <a:lnTo>
                  <a:pt x="38428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6" name="TextBox 6"/>
          <p:cNvSpPr txBox="1"/>
          <p:nvPr/>
        </p:nvSpPr>
        <p:spPr>
          <a:xfrm>
            <a:off x="10332341" y="9163050"/>
            <a:ext cx="9295459" cy="110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Nicole Pereira - Rafaela Vieira</a:t>
            </a:r>
          </a:p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M2 Finance Internationale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79067" y="3814893"/>
            <a:ext cx="12131064" cy="2670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en-US" sz="9000" b="1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MERCI POUR VOTRE ATTENTION</a:t>
            </a:r>
          </a:p>
        </p:txBody>
      </p:sp>
    </p:spTree>
  </p:cSld>
  <p:clrMapOvr>
    <a:masterClrMapping/>
  </p:clrMapOvr>
  <p:transition>
    <p:circl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53451" y="3181624"/>
            <a:ext cx="3895322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F2951E"/>
                </a:solidFill>
                <a:latin typeface="Poppins Bold"/>
                <a:ea typeface="Poppins Bold"/>
                <a:cs typeface="Poppins Bold"/>
                <a:sym typeface="Poppins Bold"/>
              </a:rPr>
              <a:t>Amazon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5289" y="3232388"/>
            <a:ext cx="2729179" cy="105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91"/>
              </a:lnSpc>
            </a:pPr>
            <a:r>
              <a:rPr lang="en-US" sz="5922" b="1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Netflix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67193" y="3204801"/>
            <a:ext cx="4320105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1B75BC"/>
                </a:solidFill>
                <a:latin typeface="Poppins Bold"/>
                <a:ea typeface="Poppins Bold"/>
                <a:cs typeface="Poppins Bold"/>
                <a:sym typeface="Poppins Bold"/>
              </a:rPr>
              <a:t>Disney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77860" y="3181624"/>
            <a:ext cx="324645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S&amp;P 500</a:t>
            </a:r>
          </a:p>
        </p:txBody>
      </p:sp>
      <p:grpSp>
        <p:nvGrpSpPr>
          <p:cNvPr id="6" name="Group 6"/>
          <p:cNvGrpSpPr/>
          <p:nvPr/>
        </p:nvGrpSpPr>
        <p:grpSpPr>
          <a:xfrm rot="-5400000">
            <a:off x="2260877" y="5295807"/>
            <a:ext cx="3748307" cy="47625"/>
            <a:chOff x="0" y="0"/>
            <a:chExt cx="987208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7208" cy="12543"/>
            </a:xfrm>
            <a:custGeom>
              <a:avLst/>
              <a:gdLst/>
              <a:ahLst/>
              <a:cxnLst/>
              <a:rect l="l" t="t" r="r" b="b"/>
              <a:pathLst>
                <a:path w="987208" h="12543">
                  <a:moveTo>
                    <a:pt x="0" y="0"/>
                  </a:moveTo>
                  <a:lnTo>
                    <a:pt x="987208" y="0"/>
                  </a:lnTo>
                  <a:lnTo>
                    <a:pt x="987208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1B75BC"/>
            </a:solidFill>
          </p:spPr>
          <p:txBody>
            <a:bodyPr/>
            <a:lstStyle/>
            <a:p>
              <a:endParaRPr lang="pt-LU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987208" cy="69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5961784" y="7960784"/>
            <a:ext cx="2595032" cy="2595032"/>
          </a:xfrm>
          <a:custGeom>
            <a:avLst/>
            <a:gdLst/>
            <a:ahLst/>
            <a:cxnLst/>
            <a:rect l="l" t="t" r="r" b="b"/>
            <a:pathLst>
              <a:path w="2595032" h="2595032">
                <a:moveTo>
                  <a:pt x="2595032" y="0"/>
                </a:moveTo>
                <a:lnTo>
                  <a:pt x="0" y="0"/>
                </a:lnTo>
                <a:lnTo>
                  <a:pt x="0" y="2595032"/>
                </a:lnTo>
                <a:lnTo>
                  <a:pt x="2595032" y="2595032"/>
                </a:lnTo>
                <a:lnTo>
                  <a:pt x="25950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10" name="Freeform 10"/>
          <p:cNvSpPr/>
          <p:nvPr/>
        </p:nvSpPr>
        <p:spPr>
          <a:xfrm rot="-10800000" flipH="1">
            <a:off x="-140664" y="-125702"/>
            <a:ext cx="2595032" cy="2595032"/>
          </a:xfrm>
          <a:custGeom>
            <a:avLst/>
            <a:gdLst/>
            <a:ahLst/>
            <a:cxnLst/>
            <a:rect l="l" t="t" r="r" b="b"/>
            <a:pathLst>
              <a:path w="2595032" h="2595032">
                <a:moveTo>
                  <a:pt x="2595032" y="0"/>
                </a:moveTo>
                <a:lnTo>
                  <a:pt x="0" y="0"/>
                </a:lnTo>
                <a:lnTo>
                  <a:pt x="0" y="2595032"/>
                </a:lnTo>
                <a:lnTo>
                  <a:pt x="2595032" y="2595032"/>
                </a:lnTo>
                <a:lnTo>
                  <a:pt x="25950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11" name="TextBox 11"/>
          <p:cNvSpPr txBox="1"/>
          <p:nvPr/>
        </p:nvSpPr>
        <p:spPr>
          <a:xfrm>
            <a:off x="2797150" y="574949"/>
            <a:ext cx="12693700" cy="1595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 b="1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 Actions &amp; Benchmark</a:t>
            </a:r>
          </a:p>
        </p:txBody>
      </p:sp>
      <p:grpSp>
        <p:nvGrpSpPr>
          <p:cNvPr id="12" name="Group 12"/>
          <p:cNvGrpSpPr/>
          <p:nvPr/>
        </p:nvGrpSpPr>
        <p:grpSpPr>
          <a:xfrm rot="-5400000">
            <a:off x="6803817" y="5285030"/>
            <a:ext cx="3748307" cy="69179"/>
            <a:chOff x="0" y="0"/>
            <a:chExt cx="987208" cy="182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87208" cy="18220"/>
            </a:xfrm>
            <a:custGeom>
              <a:avLst/>
              <a:gdLst/>
              <a:ahLst/>
              <a:cxnLst/>
              <a:rect l="l" t="t" r="r" b="b"/>
              <a:pathLst>
                <a:path w="987208" h="18220">
                  <a:moveTo>
                    <a:pt x="0" y="0"/>
                  </a:moveTo>
                  <a:lnTo>
                    <a:pt x="987208" y="0"/>
                  </a:lnTo>
                  <a:lnTo>
                    <a:pt x="987208" y="18220"/>
                  </a:lnTo>
                  <a:lnTo>
                    <a:pt x="0" y="18220"/>
                  </a:lnTo>
                  <a:close/>
                </a:path>
              </a:pathLst>
            </a:custGeom>
            <a:solidFill>
              <a:srgbClr val="1B75BC"/>
            </a:solidFill>
          </p:spPr>
          <p:txBody>
            <a:bodyPr/>
            <a:lstStyle/>
            <a:p>
              <a:endParaRPr lang="pt-LU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987208" cy="75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1113144" y="5295807"/>
            <a:ext cx="3748307" cy="47625"/>
            <a:chOff x="0" y="0"/>
            <a:chExt cx="987208" cy="125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87208" cy="12543"/>
            </a:xfrm>
            <a:custGeom>
              <a:avLst/>
              <a:gdLst/>
              <a:ahLst/>
              <a:cxnLst/>
              <a:rect l="l" t="t" r="r" b="b"/>
              <a:pathLst>
                <a:path w="987208" h="12543">
                  <a:moveTo>
                    <a:pt x="0" y="0"/>
                  </a:moveTo>
                  <a:lnTo>
                    <a:pt x="987208" y="0"/>
                  </a:lnTo>
                  <a:lnTo>
                    <a:pt x="987208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1B75BC"/>
            </a:solidFill>
          </p:spPr>
          <p:txBody>
            <a:bodyPr/>
            <a:lstStyle/>
            <a:p>
              <a:endParaRPr lang="pt-LU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987208" cy="69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905403" y="8410653"/>
            <a:ext cx="8802291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Période analysée : 2010-01-01 à 2024-12-31</a:t>
            </a:r>
          </a:p>
        </p:txBody>
      </p:sp>
      <p:sp>
        <p:nvSpPr>
          <p:cNvPr id="19" name="Freeform 19"/>
          <p:cNvSpPr/>
          <p:nvPr/>
        </p:nvSpPr>
        <p:spPr>
          <a:xfrm>
            <a:off x="2208886" y="8474550"/>
            <a:ext cx="762161" cy="543402"/>
          </a:xfrm>
          <a:custGeom>
            <a:avLst/>
            <a:gdLst/>
            <a:ahLst/>
            <a:cxnLst/>
            <a:rect l="l" t="t" r="r" b="b"/>
            <a:pathLst>
              <a:path w="762161" h="543402">
                <a:moveTo>
                  <a:pt x="0" y="0"/>
                </a:moveTo>
                <a:lnTo>
                  <a:pt x="762162" y="0"/>
                </a:lnTo>
                <a:lnTo>
                  <a:pt x="762162" y="543402"/>
                </a:lnTo>
                <a:lnTo>
                  <a:pt x="0" y="543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20" name="TextBox 20"/>
          <p:cNvSpPr txBox="1"/>
          <p:nvPr/>
        </p:nvSpPr>
        <p:spPr>
          <a:xfrm>
            <a:off x="306555" y="4441240"/>
            <a:ext cx="3804663" cy="1690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2" lvl="1" indent="-345436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pionnier du streaming vidéo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11218" y="4441240"/>
            <a:ext cx="4484538" cy="225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acteur incontournable du commerce électronique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26572" y="4441240"/>
            <a:ext cx="4484538" cy="1690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2" lvl="1" indent="-345436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entreprise historique du divertissement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058735" y="4379453"/>
            <a:ext cx="5229265" cy="281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indice boursier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regroupe les 500 plus grandes entreprises américaines cotées en bourse</a:t>
            </a:r>
          </a:p>
        </p:txBody>
      </p:sp>
    </p:spTree>
  </p:cSld>
  <p:clrMapOvr>
    <a:masterClrMapping/>
  </p:clrMapOvr>
  <p:transition>
    <p:cover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68578" y="-268578"/>
            <a:ext cx="1966538" cy="2503694"/>
          </a:xfrm>
          <a:custGeom>
            <a:avLst/>
            <a:gdLst/>
            <a:ahLst/>
            <a:cxnLst/>
            <a:rect l="l" t="t" r="r" b="b"/>
            <a:pathLst>
              <a:path w="1966538" h="2503694">
                <a:moveTo>
                  <a:pt x="0" y="0"/>
                </a:moveTo>
                <a:lnTo>
                  <a:pt x="1966538" y="0"/>
                </a:lnTo>
                <a:lnTo>
                  <a:pt x="1966538" y="2503694"/>
                </a:lnTo>
                <a:lnTo>
                  <a:pt x="0" y="2503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3" name="Freeform 3"/>
          <p:cNvSpPr/>
          <p:nvPr/>
        </p:nvSpPr>
        <p:spPr>
          <a:xfrm rot="5400000" flipV="1">
            <a:off x="16052884" y="-261247"/>
            <a:ext cx="1966538" cy="2503694"/>
          </a:xfrm>
          <a:custGeom>
            <a:avLst/>
            <a:gdLst/>
            <a:ahLst/>
            <a:cxnLst/>
            <a:rect l="l" t="t" r="r" b="b"/>
            <a:pathLst>
              <a:path w="1966538" h="2503694">
                <a:moveTo>
                  <a:pt x="0" y="2503694"/>
                </a:moveTo>
                <a:lnTo>
                  <a:pt x="1966538" y="2503694"/>
                </a:lnTo>
                <a:lnTo>
                  <a:pt x="1966538" y="0"/>
                </a:lnTo>
                <a:lnTo>
                  <a:pt x="0" y="0"/>
                </a:lnTo>
                <a:lnTo>
                  <a:pt x="0" y="25036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4" name="Freeform 4"/>
          <p:cNvSpPr/>
          <p:nvPr/>
        </p:nvSpPr>
        <p:spPr>
          <a:xfrm>
            <a:off x="8936029" y="4832628"/>
            <a:ext cx="9133982" cy="4915513"/>
          </a:xfrm>
          <a:custGeom>
            <a:avLst/>
            <a:gdLst/>
            <a:ahLst/>
            <a:cxnLst/>
            <a:rect l="l" t="t" r="r" b="b"/>
            <a:pathLst>
              <a:path w="9133982" h="4915513">
                <a:moveTo>
                  <a:pt x="0" y="0"/>
                </a:moveTo>
                <a:lnTo>
                  <a:pt x="9133982" y="0"/>
                </a:lnTo>
                <a:lnTo>
                  <a:pt x="9133982" y="4915512"/>
                </a:lnTo>
                <a:lnTo>
                  <a:pt x="0" y="4915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5" name="TextBox 5"/>
          <p:cNvSpPr txBox="1"/>
          <p:nvPr/>
        </p:nvSpPr>
        <p:spPr>
          <a:xfrm>
            <a:off x="1630435" y="723843"/>
            <a:ext cx="15027130" cy="124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sz="8000" b="1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RENDEMENTS JOURNALIERS </a:t>
            </a:r>
          </a:p>
        </p:txBody>
      </p:sp>
      <p:sp>
        <p:nvSpPr>
          <p:cNvPr id="6" name="Freeform 6"/>
          <p:cNvSpPr/>
          <p:nvPr/>
        </p:nvSpPr>
        <p:spPr>
          <a:xfrm>
            <a:off x="159104" y="2701963"/>
            <a:ext cx="8562779" cy="4588421"/>
          </a:xfrm>
          <a:custGeom>
            <a:avLst/>
            <a:gdLst/>
            <a:ahLst/>
            <a:cxnLst/>
            <a:rect l="l" t="t" r="r" b="b"/>
            <a:pathLst>
              <a:path w="8562779" h="4588421">
                <a:moveTo>
                  <a:pt x="0" y="0"/>
                </a:moveTo>
                <a:lnTo>
                  <a:pt x="8562779" y="0"/>
                </a:lnTo>
                <a:lnTo>
                  <a:pt x="8562779" y="4588421"/>
                </a:lnTo>
                <a:lnTo>
                  <a:pt x="0" y="45884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6909" y="8390017"/>
            <a:ext cx="2162425" cy="2162425"/>
          </a:xfrm>
          <a:custGeom>
            <a:avLst/>
            <a:gdLst/>
            <a:ahLst/>
            <a:cxnLst/>
            <a:rect l="l" t="t" r="r" b="b"/>
            <a:pathLst>
              <a:path w="2162425" h="2162425">
                <a:moveTo>
                  <a:pt x="0" y="0"/>
                </a:moveTo>
                <a:lnTo>
                  <a:pt x="2162424" y="0"/>
                </a:lnTo>
                <a:lnTo>
                  <a:pt x="2162424" y="2162424"/>
                </a:lnTo>
                <a:lnTo>
                  <a:pt x="0" y="216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3" name="Freeform 3"/>
          <p:cNvSpPr/>
          <p:nvPr/>
        </p:nvSpPr>
        <p:spPr>
          <a:xfrm>
            <a:off x="12674789" y="3880496"/>
            <a:ext cx="5464053" cy="2526008"/>
          </a:xfrm>
          <a:custGeom>
            <a:avLst/>
            <a:gdLst/>
            <a:ahLst/>
            <a:cxnLst/>
            <a:rect l="l" t="t" r="r" b="b"/>
            <a:pathLst>
              <a:path w="5464053" h="2526008">
                <a:moveTo>
                  <a:pt x="0" y="0"/>
                </a:moveTo>
                <a:lnTo>
                  <a:pt x="5464053" y="0"/>
                </a:lnTo>
                <a:lnTo>
                  <a:pt x="5464053" y="2526008"/>
                </a:lnTo>
                <a:lnTo>
                  <a:pt x="0" y="25260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3968"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4" name="Freeform 4"/>
          <p:cNvSpPr/>
          <p:nvPr/>
        </p:nvSpPr>
        <p:spPr>
          <a:xfrm>
            <a:off x="374452" y="2441569"/>
            <a:ext cx="11996645" cy="6418205"/>
          </a:xfrm>
          <a:custGeom>
            <a:avLst/>
            <a:gdLst/>
            <a:ahLst/>
            <a:cxnLst/>
            <a:rect l="l" t="t" r="r" b="b"/>
            <a:pathLst>
              <a:path w="11996645" h="6418205">
                <a:moveTo>
                  <a:pt x="0" y="0"/>
                </a:moveTo>
                <a:lnTo>
                  <a:pt x="11996645" y="0"/>
                </a:lnTo>
                <a:lnTo>
                  <a:pt x="11996645" y="6418205"/>
                </a:lnTo>
                <a:lnTo>
                  <a:pt x="0" y="6418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5" name="TextBox 5"/>
          <p:cNvSpPr txBox="1"/>
          <p:nvPr/>
        </p:nvSpPr>
        <p:spPr>
          <a:xfrm>
            <a:off x="1392108" y="393065"/>
            <a:ext cx="15503785" cy="124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40"/>
              </a:lnSpc>
            </a:pPr>
            <a:r>
              <a:rPr lang="en-US" sz="8000" b="1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RENDEMENT MOYEN ANNUEL</a:t>
            </a:r>
          </a:p>
        </p:txBody>
      </p:sp>
      <p:sp>
        <p:nvSpPr>
          <p:cNvPr id="6" name="Freeform 6"/>
          <p:cNvSpPr/>
          <p:nvPr/>
        </p:nvSpPr>
        <p:spPr>
          <a:xfrm flipH="1" flipV="1">
            <a:off x="15502586" y="-846159"/>
            <a:ext cx="3091590" cy="3091590"/>
          </a:xfrm>
          <a:custGeom>
            <a:avLst/>
            <a:gdLst/>
            <a:ahLst/>
            <a:cxnLst/>
            <a:rect l="l" t="t" r="r" b="b"/>
            <a:pathLst>
              <a:path w="3091590" h="3091590">
                <a:moveTo>
                  <a:pt x="3091589" y="3091590"/>
                </a:moveTo>
                <a:lnTo>
                  <a:pt x="0" y="3091590"/>
                </a:lnTo>
                <a:lnTo>
                  <a:pt x="0" y="0"/>
                </a:lnTo>
                <a:lnTo>
                  <a:pt x="3091589" y="0"/>
                </a:lnTo>
                <a:lnTo>
                  <a:pt x="3091589" y="309159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7095" y="7922023"/>
            <a:ext cx="3091590" cy="3091590"/>
          </a:xfrm>
          <a:custGeom>
            <a:avLst/>
            <a:gdLst/>
            <a:ahLst/>
            <a:cxnLst/>
            <a:rect l="l" t="t" r="r" b="b"/>
            <a:pathLst>
              <a:path w="3091590" h="3091590">
                <a:moveTo>
                  <a:pt x="0" y="0"/>
                </a:moveTo>
                <a:lnTo>
                  <a:pt x="3091590" y="0"/>
                </a:lnTo>
                <a:lnTo>
                  <a:pt x="3091590" y="3091590"/>
                </a:lnTo>
                <a:lnTo>
                  <a:pt x="0" y="3091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3" name="Freeform 3"/>
          <p:cNvSpPr/>
          <p:nvPr/>
        </p:nvSpPr>
        <p:spPr>
          <a:xfrm flipH="1">
            <a:off x="15840742" y="7789665"/>
            <a:ext cx="3091590" cy="3091590"/>
          </a:xfrm>
          <a:custGeom>
            <a:avLst/>
            <a:gdLst/>
            <a:ahLst/>
            <a:cxnLst/>
            <a:rect l="l" t="t" r="r" b="b"/>
            <a:pathLst>
              <a:path w="3091590" h="3091590">
                <a:moveTo>
                  <a:pt x="3091590" y="0"/>
                </a:moveTo>
                <a:lnTo>
                  <a:pt x="0" y="0"/>
                </a:lnTo>
                <a:lnTo>
                  <a:pt x="0" y="3091590"/>
                </a:lnTo>
                <a:lnTo>
                  <a:pt x="3091590" y="3091590"/>
                </a:lnTo>
                <a:lnTo>
                  <a:pt x="30915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4" name="Freeform 4"/>
          <p:cNvSpPr/>
          <p:nvPr/>
        </p:nvSpPr>
        <p:spPr>
          <a:xfrm flipV="1">
            <a:off x="-268816" y="-710752"/>
            <a:ext cx="3091590" cy="3091590"/>
          </a:xfrm>
          <a:custGeom>
            <a:avLst/>
            <a:gdLst/>
            <a:ahLst/>
            <a:cxnLst/>
            <a:rect l="l" t="t" r="r" b="b"/>
            <a:pathLst>
              <a:path w="3091590" h="3091590">
                <a:moveTo>
                  <a:pt x="0" y="3091589"/>
                </a:moveTo>
                <a:lnTo>
                  <a:pt x="3091590" y="3091589"/>
                </a:lnTo>
                <a:lnTo>
                  <a:pt x="3091590" y="0"/>
                </a:lnTo>
                <a:lnTo>
                  <a:pt x="0" y="0"/>
                </a:lnTo>
                <a:lnTo>
                  <a:pt x="0" y="30915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5" name="Freeform 5"/>
          <p:cNvSpPr/>
          <p:nvPr/>
        </p:nvSpPr>
        <p:spPr>
          <a:xfrm flipH="1" flipV="1">
            <a:off x="15502586" y="-846159"/>
            <a:ext cx="3091590" cy="3091590"/>
          </a:xfrm>
          <a:custGeom>
            <a:avLst/>
            <a:gdLst/>
            <a:ahLst/>
            <a:cxnLst/>
            <a:rect l="l" t="t" r="r" b="b"/>
            <a:pathLst>
              <a:path w="3091590" h="3091590">
                <a:moveTo>
                  <a:pt x="3091589" y="3091590"/>
                </a:moveTo>
                <a:lnTo>
                  <a:pt x="0" y="3091590"/>
                </a:lnTo>
                <a:lnTo>
                  <a:pt x="0" y="0"/>
                </a:lnTo>
                <a:lnTo>
                  <a:pt x="3091589" y="0"/>
                </a:lnTo>
                <a:lnTo>
                  <a:pt x="3091589" y="309159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6" name="Freeform 6"/>
          <p:cNvSpPr/>
          <p:nvPr/>
        </p:nvSpPr>
        <p:spPr>
          <a:xfrm>
            <a:off x="2370686" y="2781998"/>
            <a:ext cx="13546628" cy="7193727"/>
          </a:xfrm>
          <a:custGeom>
            <a:avLst/>
            <a:gdLst/>
            <a:ahLst/>
            <a:cxnLst/>
            <a:rect l="l" t="t" r="r" b="b"/>
            <a:pathLst>
              <a:path w="13546628" h="7193727">
                <a:moveTo>
                  <a:pt x="0" y="0"/>
                </a:moveTo>
                <a:lnTo>
                  <a:pt x="13546628" y="0"/>
                </a:lnTo>
                <a:lnTo>
                  <a:pt x="13546628" y="7193727"/>
                </a:lnTo>
                <a:lnTo>
                  <a:pt x="0" y="7193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7" name="TextBox 7"/>
          <p:cNvSpPr txBox="1"/>
          <p:nvPr/>
        </p:nvSpPr>
        <p:spPr>
          <a:xfrm>
            <a:off x="3109136" y="179208"/>
            <a:ext cx="12069727" cy="2385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sz="8000" b="1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ÉVOLUTION DES COURS DES ACTIONS 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5955" y="3970633"/>
            <a:ext cx="5482541" cy="2466691"/>
          </a:xfrm>
          <a:custGeom>
            <a:avLst/>
            <a:gdLst/>
            <a:ahLst/>
            <a:cxnLst/>
            <a:rect l="l" t="t" r="r" b="b"/>
            <a:pathLst>
              <a:path w="5482541" h="2466691">
                <a:moveTo>
                  <a:pt x="0" y="0"/>
                </a:moveTo>
                <a:lnTo>
                  <a:pt x="5482541" y="0"/>
                </a:lnTo>
                <a:lnTo>
                  <a:pt x="5482541" y="2466692"/>
                </a:lnTo>
                <a:lnTo>
                  <a:pt x="0" y="2466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3479"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3" name="Freeform 3"/>
          <p:cNvSpPr/>
          <p:nvPr/>
        </p:nvSpPr>
        <p:spPr>
          <a:xfrm>
            <a:off x="6203355" y="2647041"/>
            <a:ext cx="11738817" cy="6915617"/>
          </a:xfrm>
          <a:custGeom>
            <a:avLst/>
            <a:gdLst/>
            <a:ahLst/>
            <a:cxnLst/>
            <a:rect l="l" t="t" r="r" b="b"/>
            <a:pathLst>
              <a:path w="11738817" h="6915617">
                <a:moveTo>
                  <a:pt x="0" y="0"/>
                </a:moveTo>
                <a:lnTo>
                  <a:pt x="11738816" y="0"/>
                </a:lnTo>
                <a:lnTo>
                  <a:pt x="11738816" y="6915617"/>
                </a:lnTo>
                <a:lnTo>
                  <a:pt x="0" y="6915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4" name="Freeform 4"/>
          <p:cNvSpPr/>
          <p:nvPr/>
        </p:nvSpPr>
        <p:spPr>
          <a:xfrm flipV="1">
            <a:off x="-268816" y="-710752"/>
            <a:ext cx="3091590" cy="3091590"/>
          </a:xfrm>
          <a:custGeom>
            <a:avLst/>
            <a:gdLst/>
            <a:ahLst/>
            <a:cxnLst/>
            <a:rect l="l" t="t" r="r" b="b"/>
            <a:pathLst>
              <a:path w="3091590" h="3091590">
                <a:moveTo>
                  <a:pt x="0" y="3091589"/>
                </a:moveTo>
                <a:lnTo>
                  <a:pt x="3091590" y="3091589"/>
                </a:lnTo>
                <a:lnTo>
                  <a:pt x="3091590" y="0"/>
                </a:lnTo>
                <a:lnTo>
                  <a:pt x="0" y="0"/>
                </a:lnTo>
                <a:lnTo>
                  <a:pt x="0" y="309158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5" name="TextBox 5"/>
          <p:cNvSpPr txBox="1"/>
          <p:nvPr/>
        </p:nvSpPr>
        <p:spPr>
          <a:xfrm>
            <a:off x="4177894" y="551858"/>
            <a:ext cx="9932212" cy="1364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6"/>
              </a:lnSpc>
            </a:pPr>
            <a:r>
              <a:rPr lang="en-US" sz="8802" b="1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VOLATILITÉ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39774" y="4041118"/>
            <a:ext cx="5250643" cy="2204765"/>
          </a:xfrm>
          <a:custGeom>
            <a:avLst/>
            <a:gdLst/>
            <a:ahLst/>
            <a:cxnLst/>
            <a:rect l="l" t="t" r="r" b="b"/>
            <a:pathLst>
              <a:path w="5250643" h="2204765">
                <a:moveTo>
                  <a:pt x="0" y="0"/>
                </a:moveTo>
                <a:lnTo>
                  <a:pt x="5250643" y="0"/>
                </a:lnTo>
                <a:lnTo>
                  <a:pt x="5250643" y="2204764"/>
                </a:lnTo>
                <a:lnTo>
                  <a:pt x="0" y="2204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7102"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3" name="Freeform 3"/>
          <p:cNvSpPr/>
          <p:nvPr/>
        </p:nvSpPr>
        <p:spPr>
          <a:xfrm>
            <a:off x="436405" y="2755579"/>
            <a:ext cx="11825948" cy="6905403"/>
          </a:xfrm>
          <a:custGeom>
            <a:avLst/>
            <a:gdLst/>
            <a:ahLst/>
            <a:cxnLst/>
            <a:rect l="l" t="t" r="r" b="b"/>
            <a:pathLst>
              <a:path w="11825948" h="6905403">
                <a:moveTo>
                  <a:pt x="0" y="0"/>
                </a:moveTo>
                <a:lnTo>
                  <a:pt x="11825948" y="0"/>
                </a:lnTo>
                <a:lnTo>
                  <a:pt x="11825948" y="6905403"/>
                </a:lnTo>
                <a:lnTo>
                  <a:pt x="0" y="6905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4" name="TextBox 4"/>
          <p:cNvSpPr txBox="1"/>
          <p:nvPr/>
        </p:nvSpPr>
        <p:spPr>
          <a:xfrm>
            <a:off x="3540417" y="671061"/>
            <a:ext cx="11207166" cy="1364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3"/>
              </a:lnSpc>
            </a:pPr>
            <a:r>
              <a:rPr lang="en-US" sz="8799" b="1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RATIO DE SHARPE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15502586" y="-846159"/>
            <a:ext cx="3091590" cy="3091590"/>
          </a:xfrm>
          <a:custGeom>
            <a:avLst/>
            <a:gdLst/>
            <a:ahLst/>
            <a:cxnLst/>
            <a:rect l="l" t="t" r="r" b="b"/>
            <a:pathLst>
              <a:path w="3091590" h="3091590">
                <a:moveTo>
                  <a:pt x="3091589" y="3091590"/>
                </a:moveTo>
                <a:lnTo>
                  <a:pt x="0" y="3091590"/>
                </a:lnTo>
                <a:lnTo>
                  <a:pt x="0" y="0"/>
                </a:lnTo>
                <a:lnTo>
                  <a:pt x="3091589" y="0"/>
                </a:lnTo>
                <a:lnTo>
                  <a:pt x="3091589" y="30915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6" name="Freeform 6"/>
          <p:cNvSpPr/>
          <p:nvPr/>
        </p:nvSpPr>
        <p:spPr>
          <a:xfrm rot="5400000">
            <a:off x="-675151" y="13095"/>
            <a:ext cx="3986207" cy="3391900"/>
          </a:xfrm>
          <a:custGeom>
            <a:avLst/>
            <a:gdLst/>
            <a:ahLst/>
            <a:cxnLst/>
            <a:rect l="l" t="t" r="r" b="b"/>
            <a:pathLst>
              <a:path w="3986207" h="3391900">
                <a:moveTo>
                  <a:pt x="0" y="0"/>
                </a:moveTo>
                <a:lnTo>
                  <a:pt x="3986208" y="0"/>
                </a:lnTo>
                <a:lnTo>
                  <a:pt x="3986208" y="3391900"/>
                </a:lnTo>
                <a:lnTo>
                  <a:pt x="0" y="3391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305218"/>
            <a:ext cx="6476463" cy="2645205"/>
          </a:xfrm>
          <a:custGeom>
            <a:avLst/>
            <a:gdLst/>
            <a:ahLst/>
            <a:cxnLst/>
            <a:rect l="l" t="t" r="r" b="b"/>
            <a:pathLst>
              <a:path w="6476463" h="2645205">
                <a:moveTo>
                  <a:pt x="0" y="0"/>
                </a:moveTo>
                <a:lnTo>
                  <a:pt x="6476463" y="0"/>
                </a:lnTo>
                <a:lnTo>
                  <a:pt x="6476463" y="2645206"/>
                </a:lnTo>
                <a:lnTo>
                  <a:pt x="0" y="2645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4184" b="-22460"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3" name="Freeform 3"/>
          <p:cNvSpPr/>
          <p:nvPr/>
        </p:nvSpPr>
        <p:spPr>
          <a:xfrm>
            <a:off x="9632736" y="4263071"/>
            <a:ext cx="8365245" cy="2687353"/>
          </a:xfrm>
          <a:custGeom>
            <a:avLst/>
            <a:gdLst/>
            <a:ahLst/>
            <a:cxnLst/>
            <a:rect l="l" t="t" r="r" b="b"/>
            <a:pathLst>
              <a:path w="8365245" h="2687353">
                <a:moveTo>
                  <a:pt x="0" y="0"/>
                </a:moveTo>
                <a:lnTo>
                  <a:pt x="8365245" y="0"/>
                </a:lnTo>
                <a:lnTo>
                  <a:pt x="8365245" y="2687353"/>
                </a:lnTo>
                <a:lnTo>
                  <a:pt x="0" y="2687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4220"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4" name="TextBox 4"/>
          <p:cNvSpPr txBox="1"/>
          <p:nvPr/>
        </p:nvSpPr>
        <p:spPr>
          <a:xfrm>
            <a:off x="966717" y="2081852"/>
            <a:ext cx="6538446" cy="1515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6"/>
              </a:lnSpc>
            </a:pPr>
            <a:r>
              <a:rPr lang="en-US" sz="9784" b="1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BÊTA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5744761" y="5182025"/>
            <a:ext cx="6750852" cy="47625"/>
            <a:chOff x="0" y="0"/>
            <a:chExt cx="1778002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78002" cy="12543"/>
            </a:xfrm>
            <a:custGeom>
              <a:avLst/>
              <a:gdLst/>
              <a:ahLst/>
              <a:cxnLst/>
              <a:rect l="l" t="t" r="r" b="b"/>
              <a:pathLst>
                <a:path w="1778002" h="12543">
                  <a:moveTo>
                    <a:pt x="0" y="0"/>
                  </a:moveTo>
                  <a:lnTo>
                    <a:pt x="1778002" y="0"/>
                  </a:lnTo>
                  <a:lnTo>
                    <a:pt x="177800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1B75BC"/>
            </a:solidFill>
          </p:spPr>
          <p:txBody>
            <a:bodyPr/>
            <a:lstStyle/>
            <a:p>
              <a:endParaRPr lang="pt-LU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778002" cy="69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V="1">
            <a:off x="-268816" y="-710752"/>
            <a:ext cx="3091590" cy="3091590"/>
          </a:xfrm>
          <a:custGeom>
            <a:avLst/>
            <a:gdLst/>
            <a:ahLst/>
            <a:cxnLst/>
            <a:rect l="l" t="t" r="r" b="b"/>
            <a:pathLst>
              <a:path w="3091590" h="3091590">
                <a:moveTo>
                  <a:pt x="0" y="3091589"/>
                </a:moveTo>
                <a:lnTo>
                  <a:pt x="3091590" y="3091589"/>
                </a:lnTo>
                <a:lnTo>
                  <a:pt x="3091590" y="0"/>
                </a:lnTo>
                <a:lnTo>
                  <a:pt x="0" y="0"/>
                </a:lnTo>
                <a:lnTo>
                  <a:pt x="0" y="309158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9" name="Freeform 9"/>
          <p:cNvSpPr/>
          <p:nvPr/>
        </p:nvSpPr>
        <p:spPr>
          <a:xfrm flipH="1">
            <a:off x="14974825" y="7209737"/>
            <a:ext cx="3986207" cy="3391900"/>
          </a:xfrm>
          <a:custGeom>
            <a:avLst/>
            <a:gdLst/>
            <a:ahLst/>
            <a:cxnLst/>
            <a:rect l="l" t="t" r="r" b="b"/>
            <a:pathLst>
              <a:path w="3986207" h="3391900">
                <a:moveTo>
                  <a:pt x="3986208" y="0"/>
                </a:moveTo>
                <a:lnTo>
                  <a:pt x="0" y="0"/>
                </a:lnTo>
                <a:lnTo>
                  <a:pt x="0" y="3391901"/>
                </a:lnTo>
                <a:lnTo>
                  <a:pt x="3986208" y="3391901"/>
                </a:lnTo>
                <a:lnTo>
                  <a:pt x="398620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10" name="Freeform 10"/>
          <p:cNvSpPr/>
          <p:nvPr/>
        </p:nvSpPr>
        <p:spPr>
          <a:xfrm>
            <a:off x="368951" y="7390407"/>
            <a:ext cx="1816056" cy="2381713"/>
          </a:xfrm>
          <a:custGeom>
            <a:avLst/>
            <a:gdLst/>
            <a:ahLst/>
            <a:cxnLst/>
            <a:rect l="l" t="t" r="r" b="b"/>
            <a:pathLst>
              <a:path w="1816056" h="2381713">
                <a:moveTo>
                  <a:pt x="0" y="0"/>
                </a:moveTo>
                <a:lnTo>
                  <a:pt x="1816056" y="0"/>
                </a:lnTo>
                <a:lnTo>
                  <a:pt x="1816056" y="2381713"/>
                </a:lnTo>
                <a:lnTo>
                  <a:pt x="0" y="23817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11" name="Freeform 11"/>
          <p:cNvSpPr/>
          <p:nvPr/>
        </p:nvSpPr>
        <p:spPr>
          <a:xfrm>
            <a:off x="16219160" y="357586"/>
            <a:ext cx="1497538" cy="1495666"/>
          </a:xfrm>
          <a:custGeom>
            <a:avLst/>
            <a:gdLst/>
            <a:ahLst/>
            <a:cxnLst/>
            <a:rect l="l" t="t" r="r" b="b"/>
            <a:pathLst>
              <a:path w="1497538" h="1495666">
                <a:moveTo>
                  <a:pt x="0" y="0"/>
                </a:moveTo>
                <a:lnTo>
                  <a:pt x="1497538" y="0"/>
                </a:lnTo>
                <a:lnTo>
                  <a:pt x="1497538" y="1495666"/>
                </a:lnTo>
                <a:lnTo>
                  <a:pt x="0" y="14956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12" name="TextBox 12"/>
          <p:cNvSpPr txBox="1"/>
          <p:nvPr/>
        </p:nvSpPr>
        <p:spPr>
          <a:xfrm>
            <a:off x="10670505" y="2081852"/>
            <a:ext cx="6588795" cy="1515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6"/>
              </a:lnSpc>
            </a:pPr>
            <a:r>
              <a:rPr lang="en-US" sz="9784" b="1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ALPHA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4974825" y="7209737"/>
            <a:ext cx="3986207" cy="3391900"/>
          </a:xfrm>
          <a:custGeom>
            <a:avLst/>
            <a:gdLst/>
            <a:ahLst/>
            <a:cxnLst/>
            <a:rect l="l" t="t" r="r" b="b"/>
            <a:pathLst>
              <a:path w="3986207" h="3391900">
                <a:moveTo>
                  <a:pt x="3986208" y="0"/>
                </a:moveTo>
                <a:lnTo>
                  <a:pt x="0" y="0"/>
                </a:lnTo>
                <a:lnTo>
                  <a:pt x="0" y="3391901"/>
                </a:lnTo>
                <a:lnTo>
                  <a:pt x="3986208" y="3391901"/>
                </a:lnTo>
                <a:lnTo>
                  <a:pt x="39862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3" name="TextBox 3"/>
          <p:cNvSpPr txBox="1"/>
          <p:nvPr/>
        </p:nvSpPr>
        <p:spPr>
          <a:xfrm>
            <a:off x="1484337" y="-38100"/>
            <a:ext cx="15319326" cy="231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01"/>
              </a:lnSpc>
            </a:pPr>
            <a:r>
              <a:rPr lang="en-US" sz="7700" b="1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MATRICE DE CORRÉLATION </a:t>
            </a:r>
          </a:p>
          <a:p>
            <a:pPr algn="ctr">
              <a:lnSpc>
                <a:spcPts val="8701"/>
              </a:lnSpc>
            </a:pPr>
            <a:r>
              <a:rPr lang="en-US" sz="7700" b="1">
                <a:solidFill>
                  <a:srgbClr val="548CA8"/>
                </a:solidFill>
                <a:latin typeface="Poppins Bold"/>
                <a:ea typeface="Poppins Bold"/>
                <a:cs typeface="Poppins Bold"/>
                <a:sym typeface="Poppins Bold"/>
              </a:rPr>
              <a:t>DES RENDEMENTS 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-675151" y="13095"/>
            <a:ext cx="3986207" cy="3391900"/>
          </a:xfrm>
          <a:custGeom>
            <a:avLst/>
            <a:gdLst/>
            <a:ahLst/>
            <a:cxnLst/>
            <a:rect l="l" t="t" r="r" b="b"/>
            <a:pathLst>
              <a:path w="3986207" h="3391900">
                <a:moveTo>
                  <a:pt x="0" y="0"/>
                </a:moveTo>
                <a:lnTo>
                  <a:pt x="3986208" y="0"/>
                </a:lnTo>
                <a:lnTo>
                  <a:pt x="3986208" y="3391900"/>
                </a:lnTo>
                <a:lnTo>
                  <a:pt x="0" y="3391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  <p:sp>
        <p:nvSpPr>
          <p:cNvPr id="5" name="Freeform 5"/>
          <p:cNvSpPr/>
          <p:nvPr/>
        </p:nvSpPr>
        <p:spPr>
          <a:xfrm>
            <a:off x="3272257" y="2278254"/>
            <a:ext cx="11743486" cy="7929880"/>
          </a:xfrm>
          <a:custGeom>
            <a:avLst/>
            <a:gdLst/>
            <a:ahLst/>
            <a:cxnLst/>
            <a:rect l="l" t="t" r="r" b="b"/>
            <a:pathLst>
              <a:path w="11743486" h="7929880">
                <a:moveTo>
                  <a:pt x="0" y="0"/>
                </a:moveTo>
                <a:lnTo>
                  <a:pt x="11743486" y="0"/>
                </a:lnTo>
                <a:lnTo>
                  <a:pt x="11743486" y="7929880"/>
                </a:lnTo>
                <a:lnTo>
                  <a:pt x="0" y="7929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LU"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</Words>
  <Application>Microsoft Macintosh PowerPoint</Application>
  <PresentationFormat>Personalizados</PresentationFormat>
  <Paragraphs>37</Paragraphs>
  <Slides>11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7" baseType="lpstr">
      <vt:lpstr>Arial</vt:lpstr>
      <vt:lpstr>Poppins</vt:lpstr>
      <vt:lpstr>Calibri</vt:lpstr>
      <vt:lpstr>Open Sans Bold</vt:lpstr>
      <vt:lpstr>Poppins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des actions Amazon, Netflix et Disney</dc:title>
  <cp:lastModifiedBy>Nicole Pereira Domingos</cp:lastModifiedBy>
  <cp:revision>1</cp:revision>
  <dcterms:created xsi:type="dcterms:W3CDTF">2006-08-16T00:00:00Z</dcterms:created>
  <dcterms:modified xsi:type="dcterms:W3CDTF">2025-03-12T18:01:05Z</dcterms:modified>
  <dc:identifier>DAGhOg8SqK0</dc:identifier>
</cp:coreProperties>
</file>